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31"/>
  </p:notesMasterIdLst>
  <p:sldIdLst>
    <p:sldId id="256" r:id="rId2"/>
    <p:sldId id="257" r:id="rId3"/>
    <p:sldId id="258" r:id="rId4"/>
    <p:sldId id="259" r:id="rId5"/>
    <p:sldId id="261" r:id="rId6"/>
    <p:sldId id="260" r:id="rId7"/>
    <p:sldId id="262" r:id="rId8"/>
    <p:sldId id="277" r:id="rId9"/>
    <p:sldId id="278" r:id="rId10"/>
    <p:sldId id="279"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80" r:id="rId26"/>
    <p:sldId id="281" r:id="rId27"/>
    <p:sldId id="282" r:id="rId28"/>
    <p:sldId id="283"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44" autoAdjust="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DA76A2-0557-4ADD-B8D3-5D04D5471469}" type="datetimeFigureOut">
              <a:rPr lang="en-US" smtClean="0"/>
              <a:t>11/12/2015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5BF960-5E44-42B8-A393-E605683B2E75}" type="slidenum">
              <a:rPr lang="en-US" smtClean="0"/>
              <a:t>‹#›</a:t>
            </a:fld>
            <a:endParaRPr lang="en-US" dirty="0"/>
          </a:p>
        </p:txBody>
      </p:sp>
    </p:spTree>
    <p:extLst>
      <p:ext uri="{BB962C8B-B14F-4D97-AF65-F5344CB8AC3E}">
        <p14:creationId xmlns:p14="http://schemas.microsoft.com/office/powerpoint/2010/main" val="955009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5BF960-5E44-42B8-A393-E605683B2E75}" type="slidenum">
              <a:rPr lang="en-US" smtClean="0"/>
              <a:t>1</a:t>
            </a:fld>
            <a:endParaRPr lang="en-US" dirty="0"/>
          </a:p>
        </p:txBody>
      </p:sp>
    </p:spTree>
    <p:extLst>
      <p:ext uri="{BB962C8B-B14F-4D97-AF65-F5344CB8AC3E}">
        <p14:creationId xmlns:p14="http://schemas.microsoft.com/office/powerpoint/2010/main" val="27866054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64A2127-FE38-44A0-83FA-625BB6A5982D}" type="datetime1">
              <a:rPr lang="en-US" smtClean="0"/>
              <a:t>11/12/2015</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5ED7D40-6C0A-4E4F-9789-F41D89D91550}"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F194BC-70CD-452A-9381-210E8B7EB260}" type="datetime1">
              <a:rPr lang="en-US" smtClean="0"/>
              <a:t>11/12/2015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5ED7D40-6C0A-4E4F-9789-F41D89D9155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D6EA285-08BD-49E7-BBEB-09BCACA9C9C2}" type="datetime1">
              <a:rPr lang="en-US" smtClean="0"/>
              <a:t>11/12/2015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5ED7D40-6C0A-4E4F-9789-F41D89D9155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A54A354-ECF0-4044-B5E7-41F61C11B43F}" type="datetime1">
              <a:rPr lang="en-US" smtClean="0"/>
              <a:t>11/12/2015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5ED7D40-6C0A-4E4F-9789-F41D89D91550}" type="slidenum">
              <a:rPr lang="en-US" smtClean="0"/>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73FAAE7-3CF2-49CC-B674-DE690E04CD34}" type="datetime1">
              <a:rPr lang="en-US" smtClean="0"/>
              <a:t>11/12/2015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5ED7D40-6C0A-4E4F-9789-F41D89D91550}" type="slidenum">
              <a:rPr lang="en-US" smtClean="0"/>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64DDABF-89E9-434A-A1C8-9279EA9BDAAD}" type="datetime1">
              <a:rPr lang="en-US" smtClean="0"/>
              <a:t>11/12/2015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5ED7D40-6C0A-4E4F-9789-F41D89D91550}" type="slidenum">
              <a:rPr lang="en-US" smtClean="0"/>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82EC434-B0D1-4B9A-A87D-3391914ED7A1}" type="datetime1">
              <a:rPr lang="en-US" smtClean="0"/>
              <a:t>11/12/2015</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B5ED7D40-6C0A-4E4F-9789-F41D89D91550}"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C217C01-62F5-4208-AD97-21D2D5DDCDF0}" type="datetime1">
              <a:rPr lang="en-US" smtClean="0"/>
              <a:t>11/12/2015</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B5ED7D40-6C0A-4E4F-9789-F41D89D91550}" type="slidenum">
              <a:rPr lang="en-US" smtClean="0"/>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1DF901C-FDF0-4338-925F-73139A62E3DE}" type="datetime1">
              <a:rPr lang="en-US" smtClean="0"/>
              <a:t>11/12/2015</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B5ED7D40-6C0A-4E4F-9789-F41D89D9155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113AA1B-1D3F-4AE9-8F84-60910D888707}" type="datetime1">
              <a:rPr lang="en-US" smtClean="0"/>
              <a:t>11/12/2015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5ED7D40-6C0A-4E4F-9789-F41D89D91550}"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75C398D-CD88-40ED-B071-E36873905C15}" type="datetime1">
              <a:rPr lang="en-US" smtClean="0"/>
              <a:t>11/12/2015</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5ED7D40-6C0A-4E4F-9789-F41D89D91550}"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023EEDE-6BA7-4902-AE4A-0477868C7329}" type="datetime1">
              <a:rPr lang="en-US" smtClean="0"/>
              <a:t>11/12/2015</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5ED7D40-6C0A-4E4F-9789-F41D89D9155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openbook.wi.gov/"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docs.legis.wisconsin.gov/statutes/statutes/16/III/413"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5400" dirty="0" smtClean="0"/>
              <a:t>OpenBook Wisconsin</a:t>
            </a:r>
            <a:endParaRPr lang="en-US" sz="5400" dirty="0"/>
          </a:p>
        </p:txBody>
      </p:sp>
      <p:sp>
        <p:nvSpPr>
          <p:cNvPr id="3" name="Subtitle 2"/>
          <p:cNvSpPr>
            <a:spLocks noGrp="1"/>
          </p:cNvSpPr>
          <p:nvPr>
            <p:ph type="subTitle" idx="1"/>
          </p:nvPr>
        </p:nvSpPr>
        <p:spPr/>
        <p:txBody>
          <a:bodyPr>
            <a:normAutofit fontScale="62500" lnSpcReduction="20000"/>
          </a:bodyPr>
          <a:lstStyle/>
          <a:p>
            <a:r>
              <a:rPr lang="en-US" sz="3800" dirty="0" smtClean="0"/>
              <a:t>Wisconsin Transparency Website</a:t>
            </a:r>
          </a:p>
          <a:p>
            <a:endParaRPr lang="en-US" dirty="0" smtClean="0"/>
          </a:p>
          <a:p>
            <a:r>
              <a:rPr lang="en-US" dirty="0" smtClean="0"/>
              <a:t>Association of Government Accountants</a:t>
            </a:r>
          </a:p>
          <a:p>
            <a:r>
              <a:rPr lang="en-US" dirty="0" smtClean="0"/>
              <a:t>November 12, 2015</a:t>
            </a:r>
            <a:endParaRPr lang="en-US" dirty="0"/>
          </a:p>
          <a:p>
            <a:endParaRPr lang="en-US" dirty="0"/>
          </a:p>
        </p:txBody>
      </p:sp>
      <p:sp>
        <p:nvSpPr>
          <p:cNvPr id="4" name="Slide Number Placeholder 3"/>
          <p:cNvSpPr>
            <a:spLocks noGrp="1"/>
          </p:cNvSpPr>
          <p:nvPr>
            <p:ph type="sldNum" sz="quarter" idx="12"/>
          </p:nvPr>
        </p:nvSpPr>
        <p:spPr/>
        <p:txBody>
          <a:bodyPr/>
          <a:lstStyle/>
          <a:p>
            <a:fld id="{B5ED7D40-6C0A-4E4F-9789-F41D89D91550}" type="slidenum">
              <a:rPr lang="en-US" smtClean="0"/>
              <a:t>1</a:t>
            </a:fld>
            <a:endParaRPr lang="en-US" dirty="0"/>
          </a:p>
        </p:txBody>
      </p:sp>
      <p:sp>
        <p:nvSpPr>
          <p:cNvPr id="5" name="TextBox 4"/>
          <p:cNvSpPr txBox="1"/>
          <p:nvPr/>
        </p:nvSpPr>
        <p:spPr>
          <a:xfrm>
            <a:off x="381000" y="5638800"/>
            <a:ext cx="4800600" cy="646331"/>
          </a:xfrm>
          <a:prstGeom prst="rect">
            <a:avLst/>
          </a:prstGeom>
          <a:noFill/>
        </p:spPr>
        <p:txBody>
          <a:bodyPr wrap="square" rtlCol="0">
            <a:spAutoFit/>
          </a:bodyPr>
          <a:lstStyle/>
          <a:p>
            <a:r>
              <a:rPr lang="en-US" dirty="0" smtClean="0"/>
              <a:t>Scott B. Thornton</a:t>
            </a:r>
            <a:br>
              <a:rPr lang="en-US" dirty="0" smtClean="0"/>
            </a:br>
            <a:r>
              <a:rPr lang="en-US" dirty="0" smtClean="0"/>
              <a:t>Wisconsin Department of Administration</a:t>
            </a:r>
            <a:endParaRPr lang="en-US" dirty="0"/>
          </a:p>
        </p:txBody>
      </p:sp>
    </p:spTree>
    <p:extLst>
      <p:ext uri="{BB962C8B-B14F-4D97-AF65-F5344CB8AC3E}">
        <p14:creationId xmlns:p14="http://schemas.microsoft.com/office/powerpoint/2010/main" val="3757067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"State agency" has the meaning given in s. 20.001 (1). </a:t>
            </a:r>
            <a:r>
              <a:rPr lang="en-US" dirty="0" smtClean="0"/>
              <a:t> (i.e. all </a:t>
            </a:r>
            <a:r>
              <a:rPr lang="en-US" dirty="0"/>
              <a:t>state agencies - any office, department or independent agency in the executive branch of Wisconsin state government, the legislature and the courts. )</a:t>
            </a:r>
            <a:br>
              <a:rPr lang="en-US" dirty="0"/>
            </a:br>
            <a:endParaRPr lang="en-US" dirty="0" smtClean="0"/>
          </a:p>
          <a:p>
            <a:r>
              <a:rPr lang="en-US" dirty="0"/>
              <a:t> "State operations" means all purposes except aids to individuals and organizations and local assistance. </a:t>
            </a:r>
          </a:p>
        </p:txBody>
      </p:sp>
      <p:sp>
        <p:nvSpPr>
          <p:cNvPr id="3" name="Slide Number Placeholder 2"/>
          <p:cNvSpPr>
            <a:spLocks noGrp="1"/>
          </p:cNvSpPr>
          <p:nvPr>
            <p:ph type="sldNum" sz="quarter" idx="12"/>
          </p:nvPr>
        </p:nvSpPr>
        <p:spPr/>
        <p:txBody>
          <a:bodyPr/>
          <a:lstStyle/>
          <a:p>
            <a:fld id="{B5ED7D40-6C0A-4E4F-9789-F41D89D91550}" type="slidenum">
              <a:rPr lang="en-US" smtClean="0"/>
              <a:t>10</a:t>
            </a:fld>
            <a:endParaRPr lang="en-US" dirty="0"/>
          </a:p>
        </p:txBody>
      </p:sp>
      <p:sp>
        <p:nvSpPr>
          <p:cNvPr id="4" name="Title 3"/>
          <p:cNvSpPr>
            <a:spLocks noGrp="1"/>
          </p:cNvSpPr>
          <p:nvPr>
            <p:ph type="title"/>
          </p:nvPr>
        </p:nvSpPr>
        <p:spPr/>
        <p:txBody>
          <a:bodyPr/>
          <a:lstStyle/>
          <a:p>
            <a:r>
              <a:rPr lang="en-US" dirty="0" smtClean="0"/>
              <a:t>Definitions (cont.)</a:t>
            </a:r>
            <a:endParaRPr lang="en-US" dirty="0"/>
          </a:p>
        </p:txBody>
      </p:sp>
      <p:sp>
        <p:nvSpPr>
          <p:cNvPr id="5" name="TextBox 4"/>
          <p:cNvSpPr txBox="1"/>
          <p:nvPr/>
        </p:nvSpPr>
        <p:spPr>
          <a:xfrm>
            <a:off x="3581400" y="6019800"/>
            <a:ext cx="4572000" cy="369332"/>
          </a:xfrm>
          <a:prstGeom prst="rect">
            <a:avLst/>
          </a:prstGeom>
          <a:noFill/>
        </p:spPr>
        <p:txBody>
          <a:bodyPr wrap="square" rtlCol="0">
            <a:spAutoFit/>
          </a:bodyPr>
          <a:lstStyle/>
          <a:p>
            <a:r>
              <a:rPr lang="en-US" i="1" dirty="0" smtClean="0"/>
              <a:t>s. 16.413(1) Wisconsin Statutes</a:t>
            </a:r>
            <a:endParaRPr lang="en-US" i="1" dirty="0"/>
          </a:p>
        </p:txBody>
      </p:sp>
    </p:spTree>
    <p:extLst>
      <p:ext uri="{BB962C8B-B14F-4D97-AF65-F5344CB8AC3E}">
        <p14:creationId xmlns:p14="http://schemas.microsoft.com/office/powerpoint/2010/main" val="2498284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The state had not committed to implementing an Enterprise Resource Planning (ERP) system in 2011. </a:t>
            </a:r>
          </a:p>
          <a:p>
            <a:endParaRPr lang="en-US" dirty="0"/>
          </a:p>
          <a:p>
            <a:r>
              <a:rPr lang="en-US" dirty="0" smtClean="0"/>
              <a:t>Question: What could we do with data we had?</a:t>
            </a:r>
            <a:br>
              <a:rPr lang="en-US" dirty="0" smtClean="0"/>
            </a:br>
            <a:endParaRPr lang="en-US" dirty="0" smtClean="0"/>
          </a:p>
          <a:p>
            <a:r>
              <a:rPr lang="en-US" dirty="0" smtClean="0"/>
              <a:t>Answer: Wisconsin could </a:t>
            </a:r>
            <a:r>
              <a:rPr lang="en-US" dirty="0"/>
              <a:t>deliver some of the requirements in phases.  </a:t>
            </a:r>
          </a:p>
        </p:txBody>
      </p:sp>
      <p:sp>
        <p:nvSpPr>
          <p:cNvPr id="3" name="Slide Number Placeholder 2"/>
          <p:cNvSpPr>
            <a:spLocks noGrp="1"/>
          </p:cNvSpPr>
          <p:nvPr>
            <p:ph type="sldNum" sz="quarter" idx="12"/>
          </p:nvPr>
        </p:nvSpPr>
        <p:spPr/>
        <p:txBody>
          <a:bodyPr/>
          <a:lstStyle/>
          <a:p>
            <a:fld id="{B5ED7D40-6C0A-4E4F-9789-F41D89D91550}" type="slidenum">
              <a:rPr lang="en-US" smtClean="0"/>
              <a:t>11</a:t>
            </a:fld>
            <a:endParaRPr lang="en-US" dirty="0"/>
          </a:p>
        </p:txBody>
      </p:sp>
      <p:sp>
        <p:nvSpPr>
          <p:cNvPr id="4" name="Title 3"/>
          <p:cNvSpPr>
            <a:spLocks noGrp="1"/>
          </p:cNvSpPr>
          <p:nvPr>
            <p:ph type="title"/>
          </p:nvPr>
        </p:nvSpPr>
        <p:spPr/>
        <p:txBody>
          <a:bodyPr/>
          <a:lstStyle/>
          <a:p>
            <a:r>
              <a:rPr lang="en-US" dirty="0" smtClean="0"/>
              <a:t>Approach</a:t>
            </a:r>
            <a:endParaRPr lang="en-US" dirty="0"/>
          </a:p>
        </p:txBody>
      </p:sp>
    </p:spTree>
    <p:extLst>
      <p:ext uri="{BB962C8B-B14F-4D97-AF65-F5344CB8AC3E}">
        <p14:creationId xmlns:p14="http://schemas.microsoft.com/office/powerpoint/2010/main" val="18300130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Central Accounting System - WiSMART:</a:t>
            </a:r>
            <a:br>
              <a:rPr lang="en-US" dirty="0" smtClean="0"/>
            </a:br>
            <a:endParaRPr lang="en-US" dirty="0"/>
          </a:p>
          <a:p>
            <a:pPr lvl="1"/>
            <a:r>
              <a:rPr lang="en-US" dirty="0" smtClean="0"/>
              <a:t>WiSMART contained </a:t>
            </a:r>
            <a:r>
              <a:rPr lang="en-US" dirty="0"/>
              <a:t>external payments and internal </a:t>
            </a:r>
            <a:r>
              <a:rPr lang="en-US" dirty="0" smtClean="0"/>
              <a:t>transfers for most agencies in the Executive Branch.</a:t>
            </a:r>
            <a:br>
              <a:rPr lang="en-US" dirty="0" smtClean="0"/>
            </a:br>
            <a:endParaRPr lang="en-US" dirty="0" smtClean="0"/>
          </a:p>
          <a:p>
            <a:pPr lvl="1"/>
            <a:r>
              <a:rPr lang="en-US" dirty="0" smtClean="0"/>
              <a:t>WiSMART contained detail for the Legislature.</a:t>
            </a:r>
            <a:br>
              <a:rPr lang="en-US" dirty="0" smtClean="0"/>
            </a:br>
            <a:endParaRPr lang="en-US" dirty="0"/>
          </a:p>
          <a:p>
            <a:pPr lvl="1"/>
            <a:r>
              <a:rPr lang="en-US" dirty="0" smtClean="0"/>
              <a:t>WiSMART did </a:t>
            </a:r>
            <a:r>
              <a:rPr lang="en-US" dirty="0"/>
              <a:t>not contain </a:t>
            </a:r>
            <a:r>
              <a:rPr lang="en-US" dirty="0" smtClean="0"/>
              <a:t>detail </a:t>
            </a:r>
            <a:r>
              <a:rPr lang="en-US" dirty="0"/>
              <a:t>for </a:t>
            </a:r>
            <a:r>
              <a:rPr lang="en-US" dirty="0" smtClean="0"/>
              <a:t>UW, Courts or WEDC.</a:t>
            </a:r>
            <a:br>
              <a:rPr lang="en-US" dirty="0" smtClean="0"/>
            </a:br>
            <a:endParaRPr lang="en-US" dirty="0"/>
          </a:p>
        </p:txBody>
      </p:sp>
      <p:sp>
        <p:nvSpPr>
          <p:cNvPr id="3" name="Slide Number Placeholder 2"/>
          <p:cNvSpPr>
            <a:spLocks noGrp="1"/>
          </p:cNvSpPr>
          <p:nvPr>
            <p:ph type="sldNum" sz="quarter" idx="12"/>
          </p:nvPr>
        </p:nvSpPr>
        <p:spPr/>
        <p:txBody>
          <a:bodyPr/>
          <a:lstStyle/>
          <a:p>
            <a:fld id="{B5ED7D40-6C0A-4E4F-9789-F41D89D91550}" type="slidenum">
              <a:rPr lang="en-US" smtClean="0"/>
              <a:t>12</a:t>
            </a:fld>
            <a:endParaRPr lang="en-US" dirty="0"/>
          </a:p>
        </p:txBody>
      </p:sp>
      <p:sp>
        <p:nvSpPr>
          <p:cNvPr id="4" name="Title 3"/>
          <p:cNvSpPr>
            <a:spLocks noGrp="1"/>
          </p:cNvSpPr>
          <p:nvPr>
            <p:ph type="title"/>
          </p:nvPr>
        </p:nvSpPr>
        <p:spPr/>
        <p:txBody>
          <a:bodyPr>
            <a:normAutofit/>
          </a:bodyPr>
          <a:lstStyle/>
          <a:p>
            <a:r>
              <a:rPr lang="en-US" dirty="0" smtClean="0"/>
              <a:t>Data - Expenditures</a:t>
            </a:r>
            <a:endParaRPr lang="en-US" dirty="0"/>
          </a:p>
        </p:txBody>
      </p:sp>
    </p:spTree>
    <p:extLst>
      <p:ext uri="{BB962C8B-B14F-4D97-AF65-F5344CB8AC3E}">
        <p14:creationId xmlns:p14="http://schemas.microsoft.com/office/powerpoint/2010/main" val="22029336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Payroll data for </a:t>
            </a:r>
            <a:r>
              <a:rPr lang="en-US" dirty="0" smtClean="0"/>
              <a:t>most employees would be available from the state’s central payroll system (WiSPER) except </a:t>
            </a:r>
            <a:r>
              <a:rPr lang="en-US" dirty="0"/>
              <a:t>for … </a:t>
            </a:r>
            <a:r>
              <a:rPr lang="en-US" dirty="0" smtClean="0"/>
              <a:t/>
            </a:r>
            <a:br>
              <a:rPr lang="en-US" dirty="0" smtClean="0"/>
            </a:br>
            <a:endParaRPr lang="en-US" dirty="0" smtClean="0"/>
          </a:p>
          <a:p>
            <a:pPr lvl="1"/>
            <a:r>
              <a:rPr lang="en-US" dirty="0" smtClean="0"/>
              <a:t>Legislature</a:t>
            </a:r>
          </a:p>
          <a:p>
            <a:pPr lvl="1"/>
            <a:r>
              <a:rPr lang="en-US" dirty="0" smtClean="0"/>
              <a:t>Courts</a:t>
            </a:r>
          </a:p>
          <a:p>
            <a:pPr lvl="1"/>
            <a:r>
              <a:rPr lang="en-US" dirty="0" smtClean="0"/>
              <a:t>UW</a:t>
            </a:r>
          </a:p>
          <a:p>
            <a:pPr lvl="1"/>
            <a:r>
              <a:rPr lang="en-US" dirty="0" smtClean="0"/>
              <a:t>WEDC</a:t>
            </a:r>
            <a:endParaRPr lang="en-US" dirty="0"/>
          </a:p>
        </p:txBody>
      </p:sp>
      <p:sp>
        <p:nvSpPr>
          <p:cNvPr id="3" name="Slide Number Placeholder 2"/>
          <p:cNvSpPr>
            <a:spLocks noGrp="1"/>
          </p:cNvSpPr>
          <p:nvPr>
            <p:ph type="sldNum" sz="quarter" idx="12"/>
          </p:nvPr>
        </p:nvSpPr>
        <p:spPr/>
        <p:txBody>
          <a:bodyPr/>
          <a:lstStyle/>
          <a:p>
            <a:fld id="{B5ED7D40-6C0A-4E4F-9789-F41D89D91550}" type="slidenum">
              <a:rPr lang="en-US" smtClean="0"/>
              <a:t>13</a:t>
            </a:fld>
            <a:endParaRPr lang="en-US" dirty="0"/>
          </a:p>
        </p:txBody>
      </p:sp>
      <p:sp>
        <p:nvSpPr>
          <p:cNvPr id="4" name="Title 3"/>
          <p:cNvSpPr>
            <a:spLocks noGrp="1"/>
          </p:cNvSpPr>
          <p:nvPr>
            <p:ph type="title"/>
          </p:nvPr>
        </p:nvSpPr>
        <p:spPr/>
        <p:txBody>
          <a:bodyPr/>
          <a:lstStyle/>
          <a:p>
            <a:r>
              <a:rPr lang="en-US" dirty="0" smtClean="0"/>
              <a:t>Data - Payroll</a:t>
            </a:r>
            <a:endParaRPr lang="en-US" dirty="0"/>
          </a:p>
        </p:txBody>
      </p:sp>
    </p:spTree>
    <p:extLst>
      <p:ext uri="{BB962C8B-B14F-4D97-AF65-F5344CB8AC3E}">
        <p14:creationId xmlns:p14="http://schemas.microsoft.com/office/powerpoint/2010/main" val="18440422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Grant data </a:t>
            </a:r>
            <a:r>
              <a:rPr lang="en-US" dirty="0" smtClean="0"/>
              <a:t>was </a:t>
            </a:r>
            <a:r>
              <a:rPr lang="en-US" dirty="0"/>
              <a:t>not centrally </a:t>
            </a:r>
            <a:r>
              <a:rPr lang="en-US" dirty="0" smtClean="0"/>
              <a:t>managed or accessible. </a:t>
            </a:r>
            <a:br>
              <a:rPr lang="en-US" dirty="0" smtClean="0"/>
            </a:br>
            <a:endParaRPr lang="en-US" dirty="0" smtClean="0"/>
          </a:p>
          <a:p>
            <a:r>
              <a:rPr lang="en-US" dirty="0" smtClean="0"/>
              <a:t>Contract information was not centrally managed or accessible.</a:t>
            </a:r>
            <a:br>
              <a:rPr lang="en-US" dirty="0" smtClean="0"/>
            </a:br>
            <a:endParaRPr lang="en-US" dirty="0"/>
          </a:p>
          <a:p>
            <a:r>
              <a:rPr lang="en-US" dirty="0"/>
              <a:t>Expenditures </a:t>
            </a:r>
            <a:r>
              <a:rPr lang="en-US" dirty="0" smtClean="0"/>
              <a:t>could not </a:t>
            </a:r>
            <a:r>
              <a:rPr lang="en-US" dirty="0"/>
              <a:t>be easily tied to contracts, except capital projects. </a:t>
            </a:r>
          </a:p>
          <a:p>
            <a:endParaRPr lang="en-US" dirty="0"/>
          </a:p>
        </p:txBody>
      </p:sp>
      <p:sp>
        <p:nvSpPr>
          <p:cNvPr id="3" name="Slide Number Placeholder 2"/>
          <p:cNvSpPr>
            <a:spLocks noGrp="1"/>
          </p:cNvSpPr>
          <p:nvPr>
            <p:ph type="sldNum" sz="quarter" idx="12"/>
          </p:nvPr>
        </p:nvSpPr>
        <p:spPr/>
        <p:txBody>
          <a:bodyPr/>
          <a:lstStyle/>
          <a:p>
            <a:fld id="{B5ED7D40-6C0A-4E4F-9789-F41D89D91550}" type="slidenum">
              <a:rPr lang="en-US" smtClean="0"/>
              <a:t>14</a:t>
            </a:fld>
            <a:endParaRPr lang="en-US" dirty="0"/>
          </a:p>
        </p:txBody>
      </p:sp>
      <p:sp>
        <p:nvSpPr>
          <p:cNvPr id="4" name="Title 3"/>
          <p:cNvSpPr>
            <a:spLocks noGrp="1"/>
          </p:cNvSpPr>
          <p:nvPr>
            <p:ph type="title"/>
          </p:nvPr>
        </p:nvSpPr>
        <p:spPr/>
        <p:txBody>
          <a:bodyPr/>
          <a:lstStyle/>
          <a:p>
            <a:r>
              <a:rPr lang="en-US" dirty="0" smtClean="0"/>
              <a:t>Data – Contracts and Grants</a:t>
            </a:r>
            <a:endParaRPr lang="en-US" dirty="0"/>
          </a:p>
        </p:txBody>
      </p:sp>
    </p:spTree>
    <p:extLst>
      <p:ext uri="{BB962C8B-B14F-4D97-AF65-F5344CB8AC3E}">
        <p14:creationId xmlns:p14="http://schemas.microsoft.com/office/powerpoint/2010/main" val="31214299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Decision was made to address the operating expense requirement first.  This was where we had access to the most data.</a:t>
            </a:r>
            <a:br>
              <a:rPr lang="en-US" dirty="0" smtClean="0"/>
            </a:br>
            <a:endParaRPr lang="en-US" dirty="0" smtClean="0"/>
          </a:p>
          <a:p>
            <a:r>
              <a:rPr lang="en-US" dirty="0" smtClean="0"/>
              <a:t>Expenditure data would include:</a:t>
            </a:r>
          </a:p>
          <a:p>
            <a:pPr lvl="1"/>
            <a:r>
              <a:rPr lang="en-US" dirty="0" smtClean="0"/>
              <a:t>Expenditures beginning with FY2008</a:t>
            </a:r>
          </a:p>
          <a:p>
            <a:pPr lvl="1"/>
            <a:r>
              <a:rPr lang="en-US" dirty="0" smtClean="0"/>
              <a:t>UW Detail</a:t>
            </a:r>
          </a:p>
          <a:p>
            <a:pPr lvl="1"/>
            <a:r>
              <a:rPr lang="en-US" dirty="0" smtClean="0"/>
              <a:t>Courts Detail</a:t>
            </a:r>
          </a:p>
          <a:p>
            <a:pPr lvl="1"/>
            <a:r>
              <a:rPr lang="en-US" dirty="0" smtClean="0"/>
              <a:t>WEDC Detail</a:t>
            </a:r>
          </a:p>
          <a:p>
            <a:pPr lvl="1"/>
            <a:endParaRPr lang="en-US" dirty="0"/>
          </a:p>
          <a:p>
            <a:r>
              <a:rPr lang="en-US" dirty="0" smtClean="0"/>
              <a:t>Wisconsin would include P-Card details.</a:t>
            </a:r>
            <a:br>
              <a:rPr lang="en-US" dirty="0" smtClean="0"/>
            </a:br>
            <a:endParaRPr lang="en-US" dirty="0" smtClean="0"/>
          </a:p>
          <a:p>
            <a:r>
              <a:rPr lang="en-US" dirty="0" smtClean="0"/>
              <a:t>Expenditures would not be limited to &gt;$100.</a:t>
            </a:r>
            <a:endParaRPr lang="en-US" dirty="0"/>
          </a:p>
        </p:txBody>
      </p:sp>
      <p:sp>
        <p:nvSpPr>
          <p:cNvPr id="3" name="Slide Number Placeholder 2"/>
          <p:cNvSpPr>
            <a:spLocks noGrp="1"/>
          </p:cNvSpPr>
          <p:nvPr>
            <p:ph type="sldNum" sz="quarter" idx="12"/>
          </p:nvPr>
        </p:nvSpPr>
        <p:spPr/>
        <p:txBody>
          <a:bodyPr/>
          <a:lstStyle/>
          <a:p>
            <a:fld id="{B5ED7D40-6C0A-4E4F-9789-F41D89D91550}" type="slidenum">
              <a:rPr lang="en-US" smtClean="0"/>
              <a:t>15</a:t>
            </a:fld>
            <a:endParaRPr lang="en-US" dirty="0"/>
          </a:p>
        </p:txBody>
      </p:sp>
      <p:sp>
        <p:nvSpPr>
          <p:cNvPr id="4" name="Title 3"/>
          <p:cNvSpPr>
            <a:spLocks noGrp="1"/>
          </p:cNvSpPr>
          <p:nvPr>
            <p:ph type="title"/>
          </p:nvPr>
        </p:nvSpPr>
        <p:spPr/>
        <p:txBody>
          <a:bodyPr/>
          <a:lstStyle/>
          <a:p>
            <a:r>
              <a:rPr lang="en-US" dirty="0" smtClean="0"/>
              <a:t>Phased Approach – Phase 1</a:t>
            </a:r>
            <a:endParaRPr lang="en-US" dirty="0"/>
          </a:p>
        </p:txBody>
      </p:sp>
    </p:spTree>
    <p:extLst>
      <p:ext uri="{BB962C8B-B14F-4D97-AF65-F5344CB8AC3E}">
        <p14:creationId xmlns:p14="http://schemas.microsoft.com/office/powerpoint/2010/main" val="6508613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Payroll and Fringe Benefits would not be included in the first phase.</a:t>
            </a:r>
            <a:br>
              <a:rPr lang="en-US" dirty="0" smtClean="0"/>
            </a:br>
            <a:endParaRPr lang="en-US" dirty="0" smtClean="0"/>
          </a:p>
          <a:p>
            <a:r>
              <a:rPr lang="en-US" dirty="0" smtClean="0"/>
              <a:t>Statute requires that we include expenditures for State Operations. </a:t>
            </a:r>
            <a:br>
              <a:rPr lang="en-US" dirty="0" smtClean="0"/>
            </a:br>
            <a:endParaRPr lang="en-US" dirty="0" smtClean="0"/>
          </a:p>
          <a:p>
            <a:pPr lvl="1"/>
            <a:r>
              <a:rPr lang="en-US" dirty="0" smtClean="0"/>
              <a:t>OpenBook includes only state appropriations that have a state use of “S” signifying State Operations.</a:t>
            </a:r>
            <a:br>
              <a:rPr lang="en-US" dirty="0" smtClean="0"/>
            </a:br>
            <a:endParaRPr lang="en-US" dirty="0" smtClean="0"/>
          </a:p>
          <a:p>
            <a:pPr lvl="1"/>
            <a:r>
              <a:rPr lang="en-US" dirty="0" smtClean="0"/>
              <a:t>OpenBook includes only state appropriations that are included in the Chapter 20 “Schedule”</a:t>
            </a:r>
          </a:p>
        </p:txBody>
      </p:sp>
      <p:sp>
        <p:nvSpPr>
          <p:cNvPr id="3" name="Slide Number Placeholder 2"/>
          <p:cNvSpPr>
            <a:spLocks noGrp="1"/>
          </p:cNvSpPr>
          <p:nvPr>
            <p:ph type="sldNum" sz="quarter" idx="12"/>
          </p:nvPr>
        </p:nvSpPr>
        <p:spPr/>
        <p:txBody>
          <a:bodyPr/>
          <a:lstStyle/>
          <a:p>
            <a:fld id="{B5ED7D40-6C0A-4E4F-9789-F41D89D91550}" type="slidenum">
              <a:rPr lang="en-US" smtClean="0"/>
              <a:t>16</a:t>
            </a:fld>
            <a:endParaRPr lang="en-US" dirty="0"/>
          </a:p>
        </p:txBody>
      </p:sp>
      <p:sp>
        <p:nvSpPr>
          <p:cNvPr id="4" name="Title 3"/>
          <p:cNvSpPr>
            <a:spLocks noGrp="1"/>
          </p:cNvSpPr>
          <p:nvPr>
            <p:ph type="title"/>
          </p:nvPr>
        </p:nvSpPr>
        <p:spPr/>
        <p:txBody>
          <a:bodyPr/>
          <a:lstStyle/>
          <a:p>
            <a:r>
              <a:rPr lang="en-US" dirty="0" smtClean="0"/>
              <a:t>Expenditures - Decisions</a:t>
            </a:r>
            <a:endParaRPr lang="en-US" dirty="0"/>
          </a:p>
        </p:txBody>
      </p:sp>
    </p:spTree>
    <p:extLst>
      <p:ext uri="{BB962C8B-B14F-4D97-AF65-F5344CB8AC3E}">
        <p14:creationId xmlns:p14="http://schemas.microsoft.com/office/powerpoint/2010/main" val="18719350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Expenditures were categorized according to their organization in the WiSMART Accounting Manual. These were logical categorizations that were generally consistent with other states.</a:t>
            </a:r>
            <a:br>
              <a:rPr lang="en-US" dirty="0" smtClean="0"/>
            </a:br>
            <a:endParaRPr lang="en-US" dirty="0" smtClean="0"/>
          </a:p>
          <a:p>
            <a:r>
              <a:rPr lang="en-US" dirty="0" smtClean="0"/>
              <a:t>They are a higher level than the “Category” or “Class” groupings that agencies use for their operating budgets.</a:t>
            </a:r>
            <a:br>
              <a:rPr lang="en-US" dirty="0" smtClean="0"/>
            </a:br>
            <a:endParaRPr lang="en-US" dirty="0" smtClean="0"/>
          </a:p>
          <a:p>
            <a:r>
              <a:rPr lang="en-US" dirty="0" smtClean="0"/>
              <a:t>OpenBook excludes the categorizations that include Salary and Fringe codes as well and Grant and Aid coding.</a:t>
            </a:r>
            <a:endParaRPr lang="en-US" dirty="0"/>
          </a:p>
        </p:txBody>
      </p:sp>
      <p:sp>
        <p:nvSpPr>
          <p:cNvPr id="3" name="Slide Number Placeholder 2"/>
          <p:cNvSpPr>
            <a:spLocks noGrp="1"/>
          </p:cNvSpPr>
          <p:nvPr>
            <p:ph type="sldNum" sz="quarter" idx="12"/>
          </p:nvPr>
        </p:nvSpPr>
        <p:spPr/>
        <p:txBody>
          <a:bodyPr/>
          <a:lstStyle/>
          <a:p>
            <a:fld id="{B5ED7D40-6C0A-4E4F-9789-F41D89D91550}" type="slidenum">
              <a:rPr lang="en-US" smtClean="0"/>
              <a:t>17</a:t>
            </a:fld>
            <a:endParaRPr lang="en-US" dirty="0"/>
          </a:p>
        </p:txBody>
      </p:sp>
      <p:sp>
        <p:nvSpPr>
          <p:cNvPr id="4" name="Title 3"/>
          <p:cNvSpPr>
            <a:spLocks noGrp="1"/>
          </p:cNvSpPr>
          <p:nvPr>
            <p:ph type="title"/>
          </p:nvPr>
        </p:nvSpPr>
        <p:spPr/>
        <p:txBody>
          <a:bodyPr/>
          <a:lstStyle/>
          <a:p>
            <a:r>
              <a:rPr lang="en-US" dirty="0" smtClean="0"/>
              <a:t>Expenditures - Categories</a:t>
            </a:r>
            <a:endParaRPr lang="en-US" dirty="0"/>
          </a:p>
        </p:txBody>
      </p:sp>
    </p:spTree>
    <p:extLst>
      <p:ext uri="{BB962C8B-B14F-4D97-AF65-F5344CB8AC3E}">
        <p14:creationId xmlns:p14="http://schemas.microsoft.com/office/powerpoint/2010/main" val="26964800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Name redactions are made in some cases. There must be a legal reason.  Some examples are:</a:t>
            </a:r>
          </a:p>
          <a:p>
            <a:pPr lvl="1"/>
            <a:r>
              <a:rPr lang="en-US" dirty="0"/>
              <a:t>Confidential Expert Witness</a:t>
            </a:r>
          </a:p>
          <a:p>
            <a:pPr lvl="1"/>
            <a:r>
              <a:rPr lang="en-US" dirty="0"/>
              <a:t>Juvenile Corrections</a:t>
            </a:r>
          </a:p>
          <a:p>
            <a:pPr lvl="1"/>
            <a:r>
              <a:rPr lang="en-US" dirty="0"/>
              <a:t>Students at DPI Facilities</a:t>
            </a:r>
          </a:p>
          <a:p>
            <a:pPr lvl="1"/>
            <a:r>
              <a:rPr lang="en-US" dirty="0" smtClean="0"/>
              <a:t>Undercover Agents</a:t>
            </a:r>
          </a:p>
          <a:p>
            <a:pPr lvl="1"/>
            <a:endParaRPr lang="en-US" dirty="0"/>
          </a:p>
          <a:p>
            <a:r>
              <a:rPr lang="en-US" dirty="0" smtClean="0"/>
              <a:t>Transactions are not redacted, just the names.</a:t>
            </a:r>
            <a:br>
              <a:rPr lang="en-US" dirty="0" smtClean="0"/>
            </a:br>
            <a:endParaRPr lang="en-US" dirty="0" smtClean="0"/>
          </a:p>
          <a:p>
            <a:r>
              <a:rPr lang="en-US" dirty="0" smtClean="0"/>
              <a:t>All requests are reviewed by the DOA </a:t>
            </a:r>
            <a:r>
              <a:rPr lang="en-US" dirty="0"/>
              <a:t>L</a:t>
            </a:r>
            <a:r>
              <a:rPr lang="en-US" dirty="0" smtClean="0"/>
              <a:t>egal Services Division.</a:t>
            </a:r>
            <a:endParaRPr lang="en-US" dirty="0"/>
          </a:p>
        </p:txBody>
      </p:sp>
      <p:sp>
        <p:nvSpPr>
          <p:cNvPr id="3" name="Slide Number Placeholder 2"/>
          <p:cNvSpPr>
            <a:spLocks noGrp="1"/>
          </p:cNvSpPr>
          <p:nvPr>
            <p:ph type="sldNum" sz="quarter" idx="12"/>
          </p:nvPr>
        </p:nvSpPr>
        <p:spPr/>
        <p:txBody>
          <a:bodyPr/>
          <a:lstStyle/>
          <a:p>
            <a:fld id="{B5ED7D40-6C0A-4E4F-9789-F41D89D91550}" type="slidenum">
              <a:rPr lang="en-US" smtClean="0"/>
              <a:t>18</a:t>
            </a:fld>
            <a:endParaRPr lang="en-US" dirty="0"/>
          </a:p>
        </p:txBody>
      </p:sp>
      <p:sp>
        <p:nvSpPr>
          <p:cNvPr id="4" name="Title 3"/>
          <p:cNvSpPr>
            <a:spLocks noGrp="1"/>
          </p:cNvSpPr>
          <p:nvPr>
            <p:ph type="title"/>
          </p:nvPr>
        </p:nvSpPr>
        <p:spPr/>
        <p:txBody>
          <a:bodyPr/>
          <a:lstStyle/>
          <a:p>
            <a:r>
              <a:rPr lang="en-US" dirty="0" smtClean="0"/>
              <a:t>Redactions</a:t>
            </a:r>
            <a:endParaRPr lang="en-US" dirty="0"/>
          </a:p>
        </p:txBody>
      </p:sp>
    </p:spTree>
    <p:extLst>
      <p:ext uri="{BB962C8B-B14F-4D97-AF65-F5344CB8AC3E}">
        <p14:creationId xmlns:p14="http://schemas.microsoft.com/office/powerpoint/2010/main" val="35026392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There are a number of websites and groups that watch transparency across state governments:</a:t>
            </a:r>
            <a:br>
              <a:rPr lang="en-US" dirty="0" smtClean="0"/>
            </a:br>
            <a:endParaRPr lang="en-US" dirty="0" smtClean="0"/>
          </a:p>
          <a:p>
            <a:pPr lvl="1"/>
            <a:r>
              <a:rPr lang="en-US" dirty="0" smtClean="0"/>
              <a:t>National Conference of State Legislatures</a:t>
            </a:r>
          </a:p>
          <a:p>
            <a:pPr lvl="1"/>
            <a:r>
              <a:rPr lang="en-US" dirty="0" smtClean="0"/>
              <a:t>Sunlight Foundation</a:t>
            </a:r>
          </a:p>
          <a:p>
            <a:pPr lvl="1"/>
            <a:r>
              <a:rPr lang="en-US" dirty="0"/>
              <a:t>U.S. Public Interest Research Group</a:t>
            </a:r>
          </a:p>
        </p:txBody>
      </p:sp>
      <p:sp>
        <p:nvSpPr>
          <p:cNvPr id="3" name="Slide Number Placeholder 2"/>
          <p:cNvSpPr>
            <a:spLocks noGrp="1"/>
          </p:cNvSpPr>
          <p:nvPr>
            <p:ph type="sldNum" sz="quarter" idx="12"/>
          </p:nvPr>
        </p:nvSpPr>
        <p:spPr/>
        <p:txBody>
          <a:bodyPr/>
          <a:lstStyle/>
          <a:p>
            <a:fld id="{B5ED7D40-6C0A-4E4F-9789-F41D89D91550}" type="slidenum">
              <a:rPr lang="en-US" smtClean="0"/>
              <a:t>19</a:t>
            </a:fld>
            <a:endParaRPr lang="en-US" dirty="0"/>
          </a:p>
        </p:txBody>
      </p:sp>
      <p:sp>
        <p:nvSpPr>
          <p:cNvPr id="4" name="Title 3"/>
          <p:cNvSpPr>
            <a:spLocks noGrp="1"/>
          </p:cNvSpPr>
          <p:nvPr>
            <p:ph type="title"/>
          </p:nvPr>
        </p:nvSpPr>
        <p:spPr/>
        <p:txBody>
          <a:bodyPr/>
          <a:lstStyle/>
          <a:p>
            <a:r>
              <a:rPr lang="en-US" dirty="0" smtClean="0"/>
              <a:t>Transparency in the News</a:t>
            </a:r>
            <a:endParaRPr lang="en-US" dirty="0"/>
          </a:p>
        </p:txBody>
      </p:sp>
    </p:spTree>
    <p:extLst>
      <p:ext uri="{BB962C8B-B14F-4D97-AF65-F5344CB8AC3E}">
        <p14:creationId xmlns:p14="http://schemas.microsoft.com/office/powerpoint/2010/main" val="1956684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The addition of new information systems have spurred interest in having more access to government spending.</a:t>
            </a:r>
            <a:br>
              <a:rPr lang="en-US" dirty="0" smtClean="0"/>
            </a:br>
            <a:endParaRPr lang="en-US" dirty="0" smtClean="0"/>
          </a:p>
          <a:p>
            <a:r>
              <a:rPr lang="en-US" dirty="0"/>
              <a:t>The </a:t>
            </a:r>
            <a:r>
              <a:rPr lang="en-US" dirty="0" smtClean="0"/>
              <a:t>Federal </a:t>
            </a:r>
            <a:r>
              <a:rPr lang="en-US" dirty="0"/>
              <a:t>Funding Accountability and Transparency Act of 2006 </a:t>
            </a:r>
            <a:r>
              <a:rPr lang="en-US" dirty="0" smtClean="0"/>
              <a:t>resulted in the USASpending.gov website.</a:t>
            </a:r>
            <a:br>
              <a:rPr lang="en-US" dirty="0" smtClean="0"/>
            </a:br>
            <a:endParaRPr lang="en-US" dirty="0" smtClean="0"/>
          </a:p>
          <a:p>
            <a:r>
              <a:rPr lang="en-US" dirty="0" smtClean="0"/>
              <a:t>State Governments have followed.</a:t>
            </a:r>
            <a:br>
              <a:rPr lang="en-US" dirty="0" smtClean="0"/>
            </a:br>
            <a:endParaRPr lang="en-US" dirty="0" smtClean="0"/>
          </a:p>
          <a:p>
            <a:r>
              <a:rPr lang="en-US" dirty="0" smtClean="0"/>
              <a:t>All 50 states now have some form of transparency website.</a:t>
            </a:r>
            <a:endParaRPr lang="en-US" dirty="0"/>
          </a:p>
        </p:txBody>
      </p:sp>
      <p:sp>
        <p:nvSpPr>
          <p:cNvPr id="2" name="Title 1"/>
          <p:cNvSpPr>
            <a:spLocks noGrp="1"/>
          </p:cNvSpPr>
          <p:nvPr>
            <p:ph type="title"/>
          </p:nvPr>
        </p:nvSpPr>
        <p:spPr/>
        <p:txBody>
          <a:bodyPr/>
          <a:lstStyle/>
          <a:p>
            <a:r>
              <a:rPr lang="en-US" dirty="0" smtClean="0"/>
              <a:t>Government Transparency</a:t>
            </a:r>
            <a:endParaRPr lang="en-US" dirty="0"/>
          </a:p>
        </p:txBody>
      </p:sp>
      <p:sp>
        <p:nvSpPr>
          <p:cNvPr id="4" name="Slide Number Placeholder 3"/>
          <p:cNvSpPr>
            <a:spLocks noGrp="1"/>
          </p:cNvSpPr>
          <p:nvPr>
            <p:ph type="sldNum" sz="quarter" idx="12"/>
          </p:nvPr>
        </p:nvSpPr>
        <p:spPr/>
        <p:txBody>
          <a:bodyPr/>
          <a:lstStyle/>
          <a:p>
            <a:fld id="{B5ED7D40-6C0A-4E4F-9789-F41D89D91550}" type="slidenum">
              <a:rPr lang="en-US" smtClean="0"/>
              <a:t>2</a:t>
            </a:fld>
            <a:endParaRPr lang="en-US" dirty="0"/>
          </a:p>
        </p:txBody>
      </p:sp>
    </p:spTree>
    <p:extLst>
      <p:ext uri="{BB962C8B-B14F-4D97-AF65-F5344CB8AC3E}">
        <p14:creationId xmlns:p14="http://schemas.microsoft.com/office/powerpoint/2010/main" val="13210334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Issue a report annually:</a:t>
            </a:r>
            <a:br>
              <a:rPr lang="en-US" dirty="0" smtClean="0"/>
            </a:br>
            <a:endParaRPr lang="en-US" dirty="0" smtClean="0"/>
          </a:p>
          <a:p>
            <a:pPr lvl="1"/>
            <a:r>
              <a:rPr lang="en-US" i="1" dirty="0"/>
              <a:t>Following the </a:t>
            </a:r>
            <a:r>
              <a:rPr lang="en-US" i="1" dirty="0" smtClean="0"/>
              <a:t>Money</a:t>
            </a:r>
            <a:r>
              <a:rPr lang="en-US" dirty="0" smtClean="0"/>
              <a:t/>
            </a:r>
            <a:br>
              <a:rPr lang="en-US" dirty="0" smtClean="0"/>
            </a:br>
            <a:endParaRPr lang="en-US" dirty="0" smtClean="0"/>
          </a:p>
          <a:p>
            <a:r>
              <a:rPr lang="en-US" dirty="0" smtClean="0"/>
              <a:t>What did they think of Wisconsin…?</a:t>
            </a:r>
            <a:endParaRPr lang="en-US" dirty="0"/>
          </a:p>
        </p:txBody>
      </p:sp>
      <p:sp>
        <p:nvSpPr>
          <p:cNvPr id="3" name="Slide Number Placeholder 2"/>
          <p:cNvSpPr>
            <a:spLocks noGrp="1"/>
          </p:cNvSpPr>
          <p:nvPr>
            <p:ph type="sldNum" sz="quarter" idx="12"/>
          </p:nvPr>
        </p:nvSpPr>
        <p:spPr/>
        <p:txBody>
          <a:bodyPr/>
          <a:lstStyle/>
          <a:p>
            <a:fld id="{B5ED7D40-6C0A-4E4F-9789-F41D89D91550}" type="slidenum">
              <a:rPr lang="en-US" smtClean="0"/>
              <a:t>20</a:t>
            </a:fld>
            <a:endParaRPr lang="en-US" dirty="0"/>
          </a:p>
        </p:txBody>
      </p:sp>
      <p:sp>
        <p:nvSpPr>
          <p:cNvPr id="4" name="Title 3"/>
          <p:cNvSpPr>
            <a:spLocks noGrp="1"/>
          </p:cNvSpPr>
          <p:nvPr>
            <p:ph type="title"/>
          </p:nvPr>
        </p:nvSpPr>
        <p:spPr/>
        <p:txBody>
          <a:bodyPr>
            <a:normAutofit fontScale="90000"/>
          </a:bodyPr>
          <a:lstStyle/>
          <a:p>
            <a:r>
              <a:rPr lang="en-US" dirty="0"/>
              <a:t>U.S. Public Interest Research </a:t>
            </a:r>
            <a:r>
              <a:rPr lang="en-US" dirty="0" smtClean="0"/>
              <a:t>Group</a:t>
            </a:r>
            <a:endParaRPr lang="en-US" dirty="0"/>
          </a:p>
        </p:txBody>
      </p:sp>
    </p:spTree>
    <p:extLst>
      <p:ext uri="{BB962C8B-B14F-4D97-AF65-F5344CB8AC3E}">
        <p14:creationId xmlns:p14="http://schemas.microsoft.com/office/powerpoint/2010/main" val="1294598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5ED7D40-6C0A-4E4F-9789-F41D89D91550}" type="slidenum">
              <a:rPr lang="en-US" smtClean="0"/>
              <a:t>21</a:t>
            </a:fld>
            <a:endParaRPr lang="en-US" dirty="0"/>
          </a:p>
        </p:txBody>
      </p:sp>
      <p:sp>
        <p:nvSpPr>
          <p:cNvPr id="4" name="Title 3"/>
          <p:cNvSpPr>
            <a:spLocks noGrp="1"/>
          </p:cNvSpPr>
          <p:nvPr>
            <p:ph type="title"/>
          </p:nvPr>
        </p:nvSpPr>
        <p:spPr/>
        <p:txBody>
          <a:bodyPr/>
          <a:lstStyle/>
          <a:p>
            <a:r>
              <a:rPr lang="en-US" dirty="0"/>
              <a:t>Following the </a:t>
            </a:r>
            <a:r>
              <a:rPr lang="en-US" dirty="0" smtClean="0"/>
              <a:t>Money - 2013</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600200"/>
            <a:ext cx="6572250" cy="374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00334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Agencies sign off on OpenBook.</a:t>
            </a:r>
            <a:br>
              <a:rPr lang="en-US" dirty="0" smtClean="0"/>
            </a:br>
            <a:endParaRPr lang="en-US" dirty="0" smtClean="0"/>
          </a:p>
          <a:p>
            <a:r>
              <a:rPr lang="en-US" dirty="0" smtClean="0"/>
              <a:t>Members of the press invited for a preview of the website.</a:t>
            </a:r>
            <a:br>
              <a:rPr lang="en-US" dirty="0" smtClean="0"/>
            </a:br>
            <a:endParaRPr lang="en-US" dirty="0" smtClean="0"/>
          </a:p>
          <a:p>
            <a:r>
              <a:rPr lang="en-US" dirty="0" smtClean="0"/>
              <a:t>OpenBook.wi.gov goes live.</a:t>
            </a:r>
            <a:endParaRPr lang="en-US" dirty="0"/>
          </a:p>
        </p:txBody>
      </p:sp>
      <p:sp>
        <p:nvSpPr>
          <p:cNvPr id="3" name="Slide Number Placeholder 2"/>
          <p:cNvSpPr>
            <a:spLocks noGrp="1"/>
          </p:cNvSpPr>
          <p:nvPr>
            <p:ph type="sldNum" sz="quarter" idx="12"/>
          </p:nvPr>
        </p:nvSpPr>
        <p:spPr/>
        <p:txBody>
          <a:bodyPr/>
          <a:lstStyle/>
          <a:p>
            <a:fld id="{B5ED7D40-6C0A-4E4F-9789-F41D89D91550}" type="slidenum">
              <a:rPr lang="en-US" smtClean="0"/>
              <a:t>22</a:t>
            </a:fld>
            <a:endParaRPr lang="en-US" dirty="0"/>
          </a:p>
        </p:txBody>
      </p:sp>
      <p:sp>
        <p:nvSpPr>
          <p:cNvPr id="4" name="Title 3"/>
          <p:cNvSpPr>
            <a:spLocks noGrp="1"/>
          </p:cNvSpPr>
          <p:nvPr>
            <p:ph type="title"/>
          </p:nvPr>
        </p:nvSpPr>
        <p:spPr/>
        <p:txBody>
          <a:bodyPr/>
          <a:lstStyle/>
          <a:p>
            <a:r>
              <a:rPr lang="en-US" dirty="0" smtClean="0"/>
              <a:t>January 2014</a:t>
            </a:r>
            <a:endParaRPr lang="en-US" dirty="0"/>
          </a:p>
        </p:txBody>
      </p:sp>
    </p:spTree>
    <p:extLst>
      <p:ext uri="{BB962C8B-B14F-4D97-AF65-F5344CB8AC3E}">
        <p14:creationId xmlns:p14="http://schemas.microsoft.com/office/powerpoint/2010/main" val="16739226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5ED7D40-6C0A-4E4F-9789-F41D89D91550}" type="slidenum">
              <a:rPr lang="en-US" smtClean="0"/>
              <a:t>23</a:t>
            </a:fld>
            <a:endParaRPr lang="en-US" dirty="0"/>
          </a:p>
        </p:txBody>
      </p:sp>
      <p:sp>
        <p:nvSpPr>
          <p:cNvPr id="4" name="Title 3"/>
          <p:cNvSpPr>
            <a:spLocks noGrp="1"/>
          </p:cNvSpPr>
          <p:nvPr>
            <p:ph type="title"/>
          </p:nvPr>
        </p:nvSpPr>
        <p:spPr/>
        <p:txBody>
          <a:bodyPr/>
          <a:lstStyle/>
          <a:p>
            <a:r>
              <a:rPr lang="en-US" dirty="0" smtClean="0"/>
              <a:t>March 2014</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21531" y="1481138"/>
            <a:ext cx="5900937" cy="452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71081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5ED7D40-6C0A-4E4F-9789-F41D89D91550}" type="slidenum">
              <a:rPr lang="en-US" smtClean="0"/>
              <a:t>24</a:t>
            </a:fld>
            <a:endParaRPr lang="en-US" dirty="0"/>
          </a:p>
        </p:txBody>
      </p:sp>
      <p:sp>
        <p:nvSpPr>
          <p:cNvPr id="4" name="Title 3"/>
          <p:cNvSpPr>
            <a:spLocks noGrp="1"/>
          </p:cNvSpPr>
          <p:nvPr>
            <p:ph type="title"/>
          </p:nvPr>
        </p:nvSpPr>
        <p:spPr/>
        <p:txBody>
          <a:bodyPr/>
          <a:lstStyle/>
          <a:p>
            <a:r>
              <a:rPr lang="en-US" dirty="0" smtClean="0"/>
              <a:t>OpenBook Wisconsin</a:t>
            </a:r>
            <a:endParaRPr lang="en-US" dirty="0"/>
          </a:p>
        </p:txBody>
      </p:sp>
      <p:pic>
        <p:nvPicPr>
          <p:cNvPr id="3074" name="Picture 2">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11962" y="1481138"/>
            <a:ext cx="6320075" cy="452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90940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Data for the Wisconsin Courts, </a:t>
            </a:r>
            <a:r>
              <a:rPr lang="en-US" dirty="0"/>
              <a:t>DOT</a:t>
            </a:r>
            <a:r>
              <a:rPr lang="en-US" dirty="0" smtClean="0"/>
              <a:t>, UW and WEDC continue to update the OpenBook database.</a:t>
            </a:r>
            <a:br>
              <a:rPr lang="en-US" dirty="0" smtClean="0"/>
            </a:br>
            <a:endParaRPr lang="en-US" dirty="0" smtClean="0"/>
          </a:p>
          <a:p>
            <a:r>
              <a:rPr lang="en-US" dirty="0" smtClean="0"/>
              <a:t>Expenditures for most other agencies began to be recorded in STAR, the state’s ERP system, as of October 1, 2015. </a:t>
            </a:r>
            <a:br>
              <a:rPr lang="en-US" dirty="0" smtClean="0"/>
            </a:br>
            <a:endParaRPr lang="en-US" dirty="0" smtClean="0"/>
          </a:p>
          <a:p>
            <a:r>
              <a:rPr lang="en-US" dirty="0" smtClean="0"/>
              <a:t>State fiscal year 2016 data is split between the legacy system, WiSMART, and STAR.</a:t>
            </a:r>
            <a:endParaRPr lang="en-US" dirty="0"/>
          </a:p>
        </p:txBody>
      </p:sp>
      <p:sp>
        <p:nvSpPr>
          <p:cNvPr id="3" name="Slide Number Placeholder 2"/>
          <p:cNvSpPr>
            <a:spLocks noGrp="1"/>
          </p:cNvSpPr>
          <p:nvPr>
            <p:ph type="sldNum" sz="quarter" idx="12"/>
          </p:nvPr>
        </p:nvSpPr>
        <p:spPr/>
        <p:txBody>
          <a:bodyPr/>
          <a:lstStyle/>
          <a:p>
            <a:fld id="{B5ED7D40-6C0A-4E4F-9789-F41D89D91550}" type="slidenum">
              <a:rPr lang="en-US" smtClean="0"/>
              <a:t>25</a:t>
            </a:fld>
            <a:endParaRPr lang="en-US" dirty="0"/>
          </a:p>
        </p:txBody>
      </p:sp>
      <p:sp>
        <p:nvSpPr>
          <p:cNvPr id="4" name="Title 3"/>
          <p:cNvSpPr>
            <a:spLocks noGrp="1"/>
          </p:cNvSpPr>
          <p:nvPr>
            <p:ph type="title"/>
          </p:nvPr>
        </p:nvSpPr>
        <p:spPr/>
        <p:txBody>
          <a:bodyPr/>
          <a:lstStyle/>
          <a:p>
            <a:r>
              <a:rPr lang="en-US" dirty="0" smtClean="0"/>
              <a:t>What is Next?</a:t>
            </a:r>
            <a:endParaRPr lang="en-US" dirty="0"/>
          </a:p>
        </p:txBody>
      </p:sp>
    </p:spTree>
    <p:extLst>
      <p:ext uri="{BB962C8B-B14F-4D97-AF65-F5344CB8AC3E}">
        <p14:creationId xmlns:p14="http://schemas.microsoft.com/office/powerpoint/2010/main" val="9693275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How to present data from the mixed systems?</a:t>
            </a:r>
            <a:br>
              <a:rPr lang="en-US" dirty="0" smtClean="0"/>
            </a:br>
            <a:endParaRPr lang="en-US" dirty="0" smtClean="0"/>
          </a:p>
          <a:p>
            <a:r>
              <a:rPr lang="en-US" dirty="0" smtClean="0"/>
              <a:t>New Chart of Accounts, how to compare to prior years?</a:t>
            </a:r>
            <a:br>
              <a:rPr lang="en-US" dirty="0" smtClean="0"/>
            </a:br>
            <a:endParaRPr lang="en-US" dirty="0" smtClean="0"/>
          </a:p>
          <a:p>
            <a:r>
              <a:rPr lang="en-US" dirty="0" smtClean="0"/>
              <a:t>Additional interfaces to address – State of Wisconsin Investment Board (SWIB)</a:t>
            </a:r>
            <a:br>
              <a:rPr lang="en-US" dirty="0" smtClean="0"/>
            </a:br>
            <a:endParaRPr lang="en-US" dirty="0" smtClean="0"/>
          </a:p>
          <a:p>
            <a:r>
              <a:rPr lang="en-US" dirty="0" smtClean="0"/>
              <a:t>Updates to existing interfaces – </a:t>
            </a:r>
            <a:r>
              <a:rPr lang="en-US" dirty="0"/>
              <a:t>Courts</a:t>
            </a:r>
            <a:r>
              <a:rPr lang="en-US" dirty="0" smtClean="0"/>
              <a:t>, UW, and WEDC</a:t>
            </a:r>
          </a:p>
          <a:p>
            <a:endParaRPr lang="en-US" dirty="0"/>
          </a:p>
        </p:txBody>
      </p:sp>
      <p:sp>
        <p:nvSpPr>
          <p:cNvPr id="3" name="Slide Number Placeholder 2"/>
          <p:cNvSpPr>
            <a:spLocks noGrp="1"/>
          </p:cNvSpPr>
          <p:nvPr>
            <p:ph type="sldNum" sz="quarter" idx="12"/>
          </p:nvPr>
        </p:nvSpPr>
        <p:spPr/>
        <p:txBody>
          <a:bodyPr/>
          <a:lstStyle/>
          <a:p>
            <a:fld id="{B5ED7D40-6C0A-4E4F-9789-F41D89D91550}" type="slidenum">
              <a:rPr lang="en-US" smtClean="0"/>
              <a:t>26</a:t>
            </a:fld>
            <a:endParaRPr lang="en-US" dirty="0"/>
          </a:p>
        </p:txBody>
      </p:sp>
      <p:sp>
        <p:nvSpPr>
          <p:cNvPr id="4" name="Title 3"/>
          <p:cNvSpPr>
            <a:spLocks noGrp="1"/>
          </p:cNvSpPr>
          <p:nvPr>
            <p:ph type="title"/>
          </p:nvPr>
        </p:nvSpPr>
        <p:spPr/>
        <p:txBody>
          <a:bodyPr/>
          <a:lstStyle/>
          <a:p>
            <a:r>
              <a:rPr lang="en-US" dirty="0" smtClean="0"/>
              <a:t>Challenges</a:t>
            </a:r>
            <a:endParaRPr lang="en-US" dirty="0"/>
          </a:p>
        </p:txBody>
      </p:sp>
    </p:spTree>
    <p:extLst>
      <p:ext uri="{BB962C8B-B14F-4D97-AF65-F5344CB8AC3E}">
        <p14:creationId xmlns:p14="http://schemas.microsoft.com/office/powerpoint/2010/main" val="31753938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Contract information included in the STAR ERP system.</a:t>
            </a:r>
            <a:br>
              <a:rPr lang="en-US" dirty="0" smtClean="0"/>
            </a:br>
            <a:endParaRPr lang="en-US" dirty="0" smtClean="0"/>
          </a:p>
          <a:p>
            <a:r>
              <a:rPr lang="en-US" dirty="0" smtClean="0"/>
              <a:t>Grant information included in the STAR ERP system.</a:t>
            </a:r>
            <a:br>
              <a:rPr lang="en-US" dirty="0" smtClean="0"/>
            </a:br>
            <a:endParaRPr lang="en-US" dirty="0" smtClean="0"/>
          </a:p>
          <a:p>
            <a:r>
              <a:rPr lang="en-US" dirty="0" smtClean="0"/>
              <a:t>More payroll and fringe information available in the STAR ERP beginning in January, 2016.</a:t>
            </a:r>
            <a:endParaRPr lang="en-US" dirty="0"/>
          </a:p>
        </p:txBody>
      </p:sp>
      <p:sp>
        <p:nvSpPr>
          <p:cNvPr id="3" name="Slide Number Placeholder 2"/>
          <p:cNvSpPr>
            <a:spLocks noGrp="1"/>
          </p:cNvSpPr>
          <p:nvPr>
            <p:ph type="sldNum" sz="quarter" idx="12"/>
          </p:nvPr>
        </p:nvSpPr>
        <p:spPr/>
        <p:txBody>
          <a:bodyPr/>
          <a:lstStyle/>
          <a:p>
            <a:fld id="{B5ED7D40-6C0A-4E4F-9789-F41D89D91550}" type="slidenum">
              <a:rPr lang="en-US" smtClean="0"/>
              <a:t>27</a:t>
            </a:fld>
            <a:endParaRPr lang="en-US" dirty="0"/>
          </a:p>
        </p:txBody>
      </p:sp>
      <p:sp>
        <p:nvSpPr>
          <p:cNvPr id="4" name="Title 3"/>
          <p:cNvSpPr>
            <a:spLocks noGrp="1"/>
          </p:cNvSpPr>
          <p:nvPr>
            <p:ph type="title"/>
          </p:nvPr>
        </p:nvSpPr>
        <p:spPr/>
        <p:txBody>
          <a:bodyPr/>
          <a:lstStyle/>
          <a:p>
            <a:r>
              <a:rPr lang="en-US" dirty="0" smtClean="0"/>
              <a:t>Opportunities</a:t>
            </a:r>
            <a:endParaRPr lang="en-US" dirty="0"/>
          </a:p>
        </p:txBody>
      </p:sp>
    </p:spTree>
    <p:extLst>
      <p:ext uri="{BB962C8B-B14F-4D97-AF65-F5344CB8AC3E}">
        <p14:creationId xmlns:p14="http://schemas.microsoft.com/office/powerpoint/2010/main" val="36715620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5ED7D40-6C0A-4E4F-9789-F41D89D91550}" type="slidenum">
              <a:rPr lang="en-US" smtClean="0"/>
              <a:t>28</a:t>
            </a:fld>
            <a:endParaRPr lang="en-US" dirty="0"/>
          </a:p>
        </p:txBody>
      </p:sp>
      <p:sp>
        <p:nvSpPr>
          <p:cNvPr id="4" name="Title 3"/>
          <p:cNvSpPr>
            <a:spLocks noGrp="1"/>
          </p:cNvSpPr>
          <p:nvPr>
            <p:ph type="title"/>
          </p:nvPr>
        </p:nvSpPr>
        <p:spPr/>
        <p:txBody>
          <a:bodyPr/>
          <a:lstStyle/>
          <a:p>
            <a:r>
              <a:rPr lang="en-US" dirty="0" smtClean="0"/>
              <a:t>Questions?</a:t>
            </a:r>
            <a:endParaRPr lang="en-US" dirty="0"/>
          </a:p>
        </p:txBody>
      </p:sp>
      <p:pic>
        <p:nvPicPr>
          <p:cNvPr id="1026" name="Picture 2" descr="C:\Users\Scott\AppData\Local\Microsoft\Windows\INetCache\IE\4C2P03LK\question-mark-in-a-blue-circle-8959-large[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3200" y="1981200"/>
            <a:ext cx="37338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8429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5ED7D40-6C0A-4E4F-9789-F41D89D91550}" type="slidenum">
              <a:rPr lang="en-US" smtClean="0"/>
              <a:t>29</a:t>
            </a:fld>
            <a:endParaRPr lang="en-US" dirty="0"/>
          </a:p>
        </p:txBody>
      </p:sp>
      <p:sp>
        <p:nvSpPr>
          <p:cNvPr id="5" name="Rectangle 4"/>
          <p:cNvSpPr/>
          <p:nvPr/>
        </p:nvSpPr>
        <p:spPr>
          <a:xfrm>
            <a:off x="1371600" y="1981200"/>
            <a:ext cx="6172199" cy="1323439"/>
          </a:xfrm>
          <a:prstGeom prst="rect">
            <a:avLst/>
          </a:prstGeom>
          <a:noFill/>
        </p:spPr>
        <p:txBody>
          <a:bodyPr wrap="square" lIns="91440" tIns="45720" rIns="91440" bIns="45720">
            <a:spAutoFit/>
          </a:bodyPr>
          <a:lstStyle/>
          <a:p>
            <a:pPr algn="ctr"/>
            <a:r>
              <a:rPr lang="en-US" sz="8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Thank You!</a:t>
            </a:r>
            <a:endParaRPr lang="en-US" sz="8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193776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Transparency was addressed in the 2011-13 Wisconsin State Budget.</a:t>
            </a:r>
            <a:br>
              <a:rPr lang="en-US" dirty="0" smtClean="0"/>
            </a:br>
            <a:endParaRPr lang="en-US" dirty="0" smtClean="0"/>
          </a:p>
          <a:p>
            <a:r>
              <a:rPr lang="en-US" dirty="0" smtClean="0"/>
              <a:t>The budget, 2011 </a:t>
            </a:r>
            <a:r>
              <a:rPr lang="en-US" dirty="0"/>
              <a:t>Wisconsin Act </a:t>
            </a:r>
            <a:r>
              <a:rPr lang="en-US" dirty="0" smtClean="0"/>
              <a:t>32, </a:t>
            </a:r>
            <a:r>
              <a:rPr lang="en-US" dirty="0"/>
              <a:t>included language </a:t>
            </a:r>
            <a:r>
              <a:rPr lang="en-US" dirty="0" smtClean="0"/>
              <a:t>requiring </a:t>
            </a:r>
            <a:r>
              <a:rPr lang="en-US" dirty="0"/>
              <a:t>increased transparency into state government spending through the creation of a searchable </a:t>
            </a:r>
            <a:r>
              <a:rPr lang="en-US" dirty="0" smtClean="0"/>
              <a:t>website.</a:t>
            </a:r>
            <a:br>
              <a:rPr lang="en-US" dirty="0" smtClean="0"/>
            </a:br>
            <a:endParaRPr lang="en-US" dirty="0" smtClean="0"/>
          </a:p>
          <a:p>
            <a:r>
              <a:rPr lang="en-US" dirty="0" smtClean="0"/>
              <a:t>The requirements are detailed in s. </a:t>
            </a:r>
            <a:r>
              <a:rPr lang="en-US" dirty="0" smtClean="0">
                <a:hlinkClick r:id="rId2"/>
              </a:rPr>
              <a:t>16.413</a:t>
            </a:r>
            <a:r>
              <a:rPr lang="en-US" dirty="0" smtClean="0"/>
              <a:t> </a:t>
            </a:r>
            <a:r>
              <a:rPr lang="en-US" dirty="0"/>
              <a:t>Wisconsin </a:t>
            </a:r>
            <a:r>
              <a:rPr lang="en-US" dirty="0" smtClean="0"/>
              <a:t>Statutes </a:t>
            </a:r>
            <a:endParaRPr lang="en-US" dirty="0"/>
          </a:p>
        </p:txBody>
      </p:sp>
      <p:sp>
        <p:nvSpPr>
          <p:cNvPr id="3" name="Title 2"/>
          <p:cNvSpPr>
            <a:spLocks noGrp="1"/>
          </p:cNvSpPr>
          <p:nvPr>
            <p:ph type="title"/>
          </p:nvPr>
        </p:nvSpPr>
        <p:spPr/>
        <p:txBody>
          <a:bodyPr/>
          <a:lstStyle/>
          <a:p>
            <a:r>
              <a:rPr lang="en-US" dirty="0" smtClean="0"/>
              <a:t>Transparency in Wisconsin</a:t>
            </a:r>
            <a:endParaRPr lang="en-US" dirty="0"/>
          </a:p>
        </p:txBody>
      </p:sp>
      <p:sp>
        <p:nvSpPr>
          <p:cNvPr id="4" name="Slide Number Placeholder 3"/>
          <p:cNvSpPr>
            <a:spLocks noGrp="1"/>
          </p:cNvSpPr>
          <p:nvPr>
            <p:ph type="sldNum" sz="quarter" idx="12"/>
          </p:nvPr>
        </p:nvSpPr>
        <p:spPr/>
        <p:txBody>
          <a:bodyPr/>
          <a:lstStyle/>
          <a:p>
            <a:fld id="{B5ED7D40-6C0A-4E4F-9789-F41D89D91550}" type="slidenum">
              <a:rPr lang="en-US" smtClean="0"/>
              <a:t>3</a:t>
            </a:fld>
            <a:endParaRPr lang="en-US" dirty="0"/>
          </a:p>
        </p:txBody>
      </p:sp>
    </p:spTree>
    <p:extLst>
      <p:ext uri="{BB962C8B-B14F-4D97-AF65-F5344CB8AC3E}">
        <p14:creationId xmlns:p14="http://schemas.microsoft.com/office/powerpoint/2010/main" val="30527089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t>There are two areas addressed in the statutes:</a:t>
            </a:r>
            <a:br>
              <a:rPr lang="en-US" dirty="0" smtClean="0"/>
            </a:br>
            <a:endParaRPr lang="en-US" dirty="0" smtClean="0"/>
          </a:p>
          <a:p>
            <a:r>
              <a:rPr lang="en-US" dirty="0"/>
              <a:t>State </a:t>
            </a:r>
            <a:r>
              <a:rPr lang="en-US" dirty="0" smtClean="0"/>
              <a:t>Agency Expenditures </a:t>
            </a:r>
            <a:r>
              <a:rPr lang="en-US" dirty="0"/>
              <a:t>for </a:t>
            </a:r>
            <a:r>
              <a:rPr lang="en-US" dirty="0" smtClean="0"/>
              <a:t>State Operations</a:t>
            </a:r>
            <a:br>
              <a:rPr lang="en-US" dirty="0" smtClean="0"/>
            </a:br>
            <a:endParaRPr lang="en-US" dirty="0" smtClean="0"/>
          </a:p>
          <a:p>
            <a:r>
              <a:rPr lang="en-US" dirty="0"/>
              <a:t>State </a:t>
            </a:r>
            <a:r>
              <a:rPr lang="en-US" dirty="0" smtClean="0"/>
              <a:t>Agency Contracts </a:t>
            </a:r>
            <a:r>
              <a:rPr lang="en-US" dirty="0"/>
              <a:t>and </a:t>
            </a:r>
            <a:r>
              <a:rPr lang="en-US" dirty="0" smtClean="0"/>
              <a:t>Grants</a:t>
            </a:r>
            <a:endParaRPr lang="en-US" dirty="0"/>
          </a:p>
        </p:txBody>
      </p:sp>
      <p:sp>
        <p:nvSpPr>
          <p:cNvPr id="3" name="Title 2"/>
          <p:cNvSpPr>
            <a:spLocks noGrp="1"/>
          </p:cNvSpPr>
          <p:nvPr>
            <p:ph type="title"/>
          </p:nvPr>
        </p:nvSpPr>
        <p:spPr/>
        <p:txBody>
          <a:bodyPr/>
          <a:lstStyle/>
          <a:p>
            <a:r>
              <a:rPr lang="en-US" dirty="0" smtClean="0"/>
              <a:t>Requirements</a:t>
            </a:r>
            <a:endParaRPr lang="en-US" dirty="0"/>
          </a:p>
        </p:txBody>
      </p:sp>
      <p:sp>
        <p:nvSpPr>
          <p:cNvPr id="4" name="Slide Number Placeholder 3"/>
          <p:cNvSpPr>
            <a:spLocks noGrp="1"/>
          </p:cNvSpPr>
          <p:nvPr>
            <p:ph type="sldNum" sz="quarter" idx="12"/>
          </p:nvPr>
        </p:nvSpPr>
        <p:spPr/>
        <p:txBody>
          <a:bodyPr/>
          <a:lstStyle/>
          <a:p>
            <a:fld id="{B5ED7D40-6C0A-4E4F-9789-F41D89D91550}" type="slidenum">
              <a:rPr lang="en-US" smtClean="0"/>
              <a:t>4</a:t>
            </a:fld>
            <a:endParaRPr lang="en-US" dirty="0"/>
          </a:p>
        </p:txBody>
      </p:sp>
    </p:spTree>
    <p:extLst>
      <p:ext uri="{BB962C8B-B14F-4D97-AF65-F5344CB8AC3E}">
        <p14:creationId xmlns:p14="http://schemas.microsoft.com/office/powerpoint/2010/main" val="24898867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a:t>A copy of the contract and grant award. </a:t>
            </a:r>
          </a:p>
          <a:p>
            <a:endParaRPr lang="en-US" dirty="0"/>
          </a:p>
          <a:p>
            <a:r>
              <a:rPr lang="en-US" dirty="0" smtClean="0"/>
              <a:t>The </a:t>
            </a:r>
            <a:r>
              <a:rPr lang="en-US" dirty="0"/>
              <a:t>state agency making the grant or entering into the contract. </a:t>
            </a:r>
          </a:p>
          <a:p>
            <a:endParaRPr lang="en-US" dirty="0"/>
          </a:p>
          <a:p>
            <a:r>
              <a:rPr lang="en-US" dirty="0" smtClean="0"/>
              <a:t>The </a:t>
            </a:r>
            <a:r>
              <a:rPr lang="en-US" dirty="0"/>
              <a:t>name and address of the person receiving the grant or entering into the contract. </a:t>
            </a:r>
          </a:p>
          <a:p>
            <a:endParaRPr lang="en-US" dirty="0"/>
          </a:p>
          <a:p>
            <a:r>
              <a:rPr lang="en-US" dirty="0" smtClean="0"/>
              <a:t>The </a:t>
            </a:r>
            <a:r>
              <a:rPr lang="en-US" dirty="0"/>
              <a:t>purpose of the grant or contract. </a:t>
            </a:r>
          </a:p>
          <a:p>
            <a:endParaRPr lang="en-US" dirty="0"/>
          </a:p>
          <a:p>
            <a:r>
              <a:rPr lang="en-US" dirty="0" smtClean="0"/>
              <a:t>The </a:t>
            </a:r>
            <a:r>
              <a:rPr lang="en-US" dirty="0"/>
              <a:t>amount of the grant or the amount the state agency must expend under the contract and the name of the state fund from which the grant is paid or moneys are expended under the contract. </a:t>
            </a:r>
          </a:p>
        </p:txBody>
      </p:sp>
      <p:sp>
        <p:nvSpPr>
          <p:cNvPr id="3" name="Title 2"/>
          <p:cNvSpPr>
            <a:spLocks noGrp="1"/>
          </p:cNvSpPr>
          <p:nvPr>
            <p:ph type="title"/>
          </p:nvPr>
        </p:nvSpPr>
        <p:spPr/>
        <p:txBody>
          <a:bodyPr>
            <a:normAutofit fontScale="90000"/>
          </a:bodyPr>
          <a:lstStyle/>
          <a:p>
            <a:r>
              <a:rPr lang="en-US" dirty="0"/>
              <a:t>State Agency Contracts and Grants</a:t>
            </a:r>
          </a:p>
        </p:txBody>
      </p:sp>
      <p:sp>
        <p:nvSpPr>
          <p:cNvPr id="4" name="Slide Number Placeholder 3"/>
          <p:cNvSpPr>
            <a:spLocks noGrp="1"/>
          </p:cNvSpPr>
          <p:nvPr>
            <p:ph type="sldNum" sz="quarter" idx="12"/>
          </p:nvPr>
        </p:nvSpPr>
        <p:spPr/>
        <p:txBody>
          <a:bodyPr/>
          <a:lstStyle/>
          <a:p>
            <a:fld id="{B5ED7D40-6C0A-4E4F-9789-F41D89D91550}" type="slidenum">
              <a:rPr lang="en-US" smtClean="0"/>
              <a:t>5</a:t>
            </a:fld>
            <a:endParaRPr lang="en-US" dirty="0"/>
          </a:p>
        </p:txBody>
      </p:sp>
      <p:sp>
        <p:nvSpPr>
          <p:cNvPr id="5" name="TextBox 4"/>
          <p:cNvSpPr txBox="1"/>
          <p:nvPr/>
        </p:nvSpPr>
        <p:spPr>
          <a:xfrm>
            <a:off x="3581400" y="6019800"/>
            <a:ext cx="4572000" cy="369332"/>
          </a:xfrm>
          <a:prstGeom prst="rect">
            <a:avLst/>
          </a:prstGeom>
          <a:noFill/>
        </p:spPr>
        <p:txBody>
          <a:bodyPr wrap="square" rtlCol="0">
            <a:spAutoFit/>
          </a:bodyPr>
          <a:lstStyle/>
          <a:p>
            <a:r>
              <a:rPr lang="en-US" i="1" dirty="0" smtClean="0"/>
              <a:t>s. 16.413(3)(a) Wisconsin Statutes</a:t>
            </a:r>
            <a:endParaRPr lang="en-US" i="1" dirty="0"/>
          </a:p>
        </p:txBody>
      </p:sp>
    </p:spTree>
    <p:extLst>
      <p:ext uri="{BB962C8B-B14F-4D97-AF65-F5344CB8AC3E}">
        <p14:creationId xmlns:p14="http://schemas.microsoft.com/office/powerpoint/2010/main" val="12176618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All </a:t>
            </a:r>
            <a:r>
              <a:rPr lang="en-US" dirty="0"/>
              <a:t>state agency expenditures for state operations exceeding $100, including salaries and fringe benefits paid to state agency </a:t>
            </a:r>
            <a:r>
              <a:rPr lang="en-US" dirty="0" smtClean="0"/>
              <a:t>employees.</a:t>
            </a:r>
            <a:br>
              <a:rPr lang="en-US" dirty="0" smtClean="0"/>
            </a:br>
            <a:endParaRPr lang="en-US" dirty="0" smtClean="0"/>
          </a:p>
          <a:p>
            <a:r>
              <a:rPr lang="en-US" dirty="0"/>
              <a:t>Copies of each financial instrument relating to these expenditures, other than payments relating to state employee </a:t>
            </a:r>
            <a:r>
              <a:rPr lang="en-US" dirty="0" smtClean="0"/>
              <a:t>salaries.</a:t>
            </a:r>
            <a:br>
              <a:rPr lang="en-US" dirty="0" smtClean="0"/>
            </a:br>
            <a:endParaRPr lang="en-US" dirty="0" smtClean="0"/>
          </a:p>
          <a:p>
            <a:r>
              <a:rPr lang="en-US" dirty="0" smtClean="0"/>
              <a:t>Expenditures categorized by </a:t>
            </a:r>
            <a:r>
              <a:rPr lang="en-US" dirty="0"/>
              <a:t>state agency, expenditure category, expenditure amount, and the person to whom the expenditure is </a:t>
            </a:r>
            <a:r>
              <a:rPr lang="en-US" dirty="0" smtClean="0"/>
              <a:t>made.</a:t>
            </a:r>
            <a:endParaRPr lang="en-US" dirty="0"/>
          </a:p>
        </p:txBody>
      </p:sp>
      <p:sp>
        <p:nvSpPr>
          <p:cNvPr id="3" name="Title 2"/>
          <p:cNvSpPr>
            <a:spLocks noGrp="1"/>
          </p:cNvSpPr>
          <p:nvPr>
            <p:ph type="title"/>
          </p:nvPr>
        </p:nvSpPr>
        <p:spPr/>
        <p:txBody>
          <a:bodyPr>
            <a:normAutofit fontScale="90000"/>
          </a:bodyPr>
          <a:lstStyle/>
          <a:p>
            <a:r>
              <a:rPr lang="en-US" dirty="0"/>
              <a:t>State Agency Expenditures for State Operations</a:t>
            </a:r>
          </a:p>
        </p:txBody>
      </p:sp>
      <p:sp>
        <p:nvSpPr>
          <p:cNvPr id="4" name="Slide Number Placeholder 3"/>
          <p:cNvSpPr>
            <a:spLocks noGrp="1"/>
          </p:cNvSpPr>
          <p:nvPr>
            <p:ph type="sldNum" sz="quarter" idx="12"/>
          </p:nvPr>
        </p:nvSpPr>
        <p:spPr/>
        <p:txBody>
          <a:bodyPr/>
          <a:lstStyle/>
          <a:p>
            <a:fld id="{B5ED7D40-6C0A-4E4F-9789-F41D89D91550}" type="slidenum">
              <a:rPr lang="en-US" smtClean="0"/>
              <a:t>6</a:t>
            </a:fld>
            <a:endParaRPr lang="en-US" dirty="0"/>
          </a:p>
        </p:txBody>
      </p:sp>
      <p:sp>
        <p:nvSpPr>
          <p:cNvPr id="5" name="TextBox 4"/>
          <p:cNvSpPr txBox="1"/>
          <p:nvPr/>
        </p:nvSpPr>
        <p:spPr>
          <a:xfrm>
            <a:off x="3733800" y="5943600"/>
            <a:ext cx="4876800" cy="369332"/>
          </a:xfrm>
          <a:prstGeom prst="rect">
            <a:avLst/>
          </a:prstGeom>
          <a:noFill/>
        </p:spPr>
        <p:txBody>
          <a:bodyPr wrap="square" rtlCol="0">
            <a:spAutoFit/>
          </a:bodyPr>
          <a:lstStyle/>
          <a:p>
            <a:r>
              <a:rPr lang="en-US" i="1" dirty="0" smtClean="0"/>
              <a:t>s. 16.413(2)(a) and (b) Wisconsin Statutes</a:t>
            </a:r>
            <a:endParaRPr lang="en-US" i="1" dirty="0"/>
          </a:p>
        </p:txBody>
      </p:sp>
    </p:spTree>
    <p:extLst>
      <p:ext uri="{BB962C8B-B14F-4D97-AF65-F5344CB8AC3E}">
        <p14:creationId xmlns:p14="http://schemas.microsoft.com/office/powerpoint/2010/main" val="959398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0"/>
            <a:ext cx="8229600" cy="3721291"/>
          </a:xfrm>
        </p:spPr>
        <p:txBody>
          <a:bodyPr/>
          <a:lstStyle/>
          <a:p>
            <a:r>
              <a:rPr lang="en-US" dirty="0" smtClean="0"/>
              <a:t>The information must be made accessible through a </a:t>
            </a:r>
            <a:r>
              <a:rPr lang="en-US" u="sng" dirty="0" smtClean="0"/>
              <a:t>searchable Internet Web site</a:t>
            </a:r>
            <a:r>
              <a:rPr lang="en-US" dirty="0" smtClean="0"/>
              <a:t>.</a:t>
            </a:r>
            <a:endParaRPr lang="en-US" dirty="0"/>
          </a:p>
        </p:txBody>
      </p:sp>
      <p:sp>
        <p:nvSpPr>
          <p:cNvPr id="3" name="Slide Number Placeholder 2"/>
          <p:cNvSpPr>
            <a:spLocks noGrp="1"/>
          </p:cNvSpPr>
          <p:nvPr>
            <p:ph type="sldNum" sz="quarter" idx="12"/>
          </p:nvPr>
        </p:nvSpPr>
        <p:spPr/>
        <p:txBody>
          <a:bodyPr/>
          <a:lstStyle/>
          <a:p>
            <a:fld id="{B5ED7D40-6C0A-4E4F-9789-F41D89D91550}" type="slidenum">
              <a:rPr lang="en-US" smtClean="0"/>
              <a:t>7</a:t>
            </a:fld>
            <a:endParaRPr lang="en-US" dirty="0"/>
          </a:p>
        </p:txBody>
      </p:sp>
      <p:sp>
        <p:nvSpPr>
          <p:cNvPr id="4" name="Title 3"/>
          <p:cNvSpPr>
            <a:spLocks noGrp="1"/>
          </p:cNvSpPr>
          <p:nvPr>
            <p:ph type="title"/>
          </p:nvPr>
        </p:nvSpPr>
        <p:spPr/>
        <p:txBody>
          <a:bodyPr/>
          <a:lstStyle/>
          <a:p>
            <a:r>
              <a:rPr lang="en-US" dirty="0" smtClean="0"/>
              <a:t>Website</a:t>
            </a:r>
            <a:endParaRPr lang="en-US" dirty="0"/>
          </a:p>
        </p:txBody>
      </p:sp>
      <p:sp>
        <p:nvSpPr>
          <p:cNvPr id="5" name="TextBox 4"/>
          <p:cNvSpPr txBox="1"/>
          <p:nvPr/>
        </p:nvSpPr>
        <p:spPr>
          <a:xfrm>
            <a:off x="3733800" y="5943600"/>
            <a:ext cx="4876800" cy="369332"/>
          </a:xfrm>
          <a:prstGeom prst="rect">
            <a:avLst/>
          </a:prstGeom>
          <a:noFill/>
        </p:spPr>
        <p:txBody>
          <a:bodyPr wrap="square" rtlCol="0">
            <a:spAutoFit/>
          </a:bodyPr>
          <a:lstStyle/>
          <a:p>
            <a:r>
              <a:rPr lang="en-US" i="1" dirty="0" smtClean="0"/>
              <a:t>s. 16.413(2) &amp; (3) Wisconsin Statutes</a:t>
            </a:r>
            <a:endParaRPr lang="en-US" i="1" dirty="0"/>
          </a:p>
        </p:txBody>
      </p:sp>
    </p:spTree>
    <p:extLst>
      <p:ext uri="{BB962C8B-B14F-4D97-AF65-F5344CB8AC3E}">
        <p14:creationId xmlns:p14="http://schemas.microsoft.com/office/powerpoint/2010/main" val="1754130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a:t>"Financial instrument" includes any check, draft, warrant, money order, note, certificate of deposit, letter of credit, bill of exchange, credit or credit card, transaction authorization mechanism, marketable security, and any computer representation of them. </a:t>
            </a:r>
            <a:r>
              <a:rPr lang="en-US" dirty="0" smtClean="0"/>
              <a:t/>
            </a:r>
            <a:br>
              <a:rPr lang="en-US" dirty="0" smtClean="0"/>
            </a:br>
            <a:endParaRPr lang="en-US" dirty="0" smtClean="0"/>
          </a:p>
          <a:p>
            <a:r>
              <a:rPr lang="en-US" dirty="0"/>
              <a:t> "Grant" means a payment made to a person, other than aids to individuals and organizations and local assistance and the payment of salaries and fringe benefits for state employees. </a:t>
            </a:r>
            <a:endParaRPr lang="en-US" dirty="0" smtClean="0"/>
          </a:p>
          <a:p>
            <a:endParaRPr lang="en-US" dirty="0"/>
          </a:p>
        </p:txBody>
      </p:sp>
      <p:sp>
        <p:nvSpPr>
          <p:cNvPr id="3" name="Slide Number Placeholder 2"/>
          <p:cNvSpPr>
            <a:spLocks noGrp="1"/>
          </p:cNvSpPr>
          <p:nvPr>
            <p:ph type="sldNum" sz="quarter" idx="12"/>
          </p:nvPr>
        </p:nvSpPr>
        <p:spPr/>
        <p:txBody>
          <a:bodyPr/>
          <a:lstStyle/>
          <a:p>
            <a:fld id="{B5ED7D40-6C0A-4E4F-9789-F41D89D91550}" type="slidenum">
              <a:rPr lang="en-US" smtClean="0"/>
              <a:t>8</a:t>
            </a:fld>
            <a:endParaRPr lang="en-US" dirty="0"/>
          </a:p>
        </p:txBody>
      </p:sp>
      <p:sp>
        <p:nvSpPr>
          <p:cNvPr id="4" name="Title 3"/>
          <p:cNvSpPr>
            <a:spLocks noGrp="1"/>
          </p:cNvSpPr>
          <p:nvPr>
            <p:ph type="title"/>
          </p:nvPr>
        </p:nvSpPr>
        <p:spPr/>
        <p:txBody>
          <a:bodyPr/>
          <a:lstStyle/>
          <a:p>
            <a:r>
              <a:rPr lang="en-US" dirty="0" smtClean="0"/>
              <a:t>Definitions</a:t>
            </a:r>
            <a:endParaRPr lang="en-US" dirty="0"/>
          </a:p>
        </p:txBody>
      </p:sp>
      <p:sp>
        <p:nvSpPr>
          <p:cNvPr id="5" name="TextBox 4"/>
          <p:cNvSpPr txBox="1"/>
          <p:nvPr/>
        </p:nvSpPr>
        <p:spPr>
          <a:xfrm>
            <a:off x="3581400" y="6019800"/>
            <a:ext cx="4572000" cy="369332"/>
          </a:xfrm>
          <a:prstGeom prst="rect">
            <a:avLst/>
          </a:prstGeom>
          <a:noFill/>
        </p:spPr>
        <p:txBody>
          <a:bodyPr wrap="square" rtlCol="0">
            <a:spAutoFit/>
          </a:bodyPr>
          <a:lstStyle/>
          <a:p>
            <a:r>
              <a:rPr lang="en-US" i="1" dirty="0" smtClean="0"/>
              <a:t>s. 16.413(1) Wisconsin Statutes</a:t>
            </a:r>
            <a:endParaRPr lang="en-US" i="1" dirty="0"/>
          </a:p>
        </p:txBody>
      </p:sp>
    </p:spTree>
    <p:extLst>
      <p:ext uri="{BB962C8B-B14F-4D97-AF65-F5344CB8AC3E}">
        <p14:creationId xmlns:p14="http://schemas.microsoft.com/office/powerpoint/2010/main" val="3261608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"Searchable Internet Web site" means a Web site that allows any person to search for both of the following: </a:t>
            </a:r>
          </a:p>
          <a:p>
            <a:endParaRPr lang="en-US" dirty="0"/>
          </a:p>
          <a:p>
            <a:pPr lvl="1"/>
            <a:r>
              <a:rPr lang="en-US" dirty="0" smtClean="0"/>
              <a:t>State </a:t>
            </a:r>
            <a:r>
              <a:rPr lang="en-US" dirty="0"/>
              <a:t>aggregate expenditures for state operations by state agency, expenditure category, expenditure amount, and the person to whom the expenditure is made. </a:t>
            </a:r>
          </a:p>
          <a:p>
            <a:pPr lvl="1"/>
            <a:endParaRPr lang="en-US" dirty="0"/>
          </a:p>
          <a:p>
            <a:pPr lvl="1"/>
            <a:r>
              <a:rPr lang="en-US" dirty="0" smtClean="0"/>
              <a:t>Grants </a:t>
            </a:r>
            <a:r>
              <a:rPr lang="en-US" dirty="0"/>
              <a:t>made by state agencies and contracts entered into by state agencies. </a:t>
            </a:r>
          </a:p>
        </p:txBody>
      </p:sp>
      <p:sp>
        <p:nvSpPr>
          <p:cNvPr id="3" name="Slide Number Placeholder 2"/>
          <p:cNvSpPr>
            <a:spLocks noGrp="1"/>
          </p:cNvSpPr>
          <p:nvPr>
            <p:ph type="sldNum" sz="quarter" idx="12"/>
          </p:nvPr>
        </p:nvSpPr>
        <p:spPr/>
        <p:txBody>
          <a:bodyPr/>
          <a:lstStyle/>
          <a:p>
            <a:fld id="{B5ED7D40-6C0A-4E4F-9789-F41D89D91550}" type="slidenum">
              <a:rPr lang="en-US" smtClean="0"/>
              <a:t>9</a:t>
            </a:fld>
            <a:endParaRPr lang="en-US" dirty="0"/>
          </a:p>
        </p:txBody>
      </p:sp>
      <p:sp>
        <p:nvSpPr>
          <p:cNvPr id="4" name="Title 3"/>
          <p:cNvSpPr>
            <a:spLocks noGrp="1"/>
          </p:cNvSpPr>
          <p:nvPr>
            <p:ph type="title"/>
          </p:nvPr>
        </p:nvSpPr>
        <p:spPr/>
        <p:txBody>
          <a:bodyPr/>
          <a:lstStyle/>
          <a:p>
            <a:r>
              <a:rPr lang="en-US" dirty="0" smtClean="0"/>
              <a:t>Definitions (cont.)</a:t>
            </a:r>
            <a:endParaRPr lang="en-US" dirty="0"/>
          </a:p>
        </p:txBody>
      </p:sp>
      <p:sp>
        <p:nvSpPr>
          <p:cNvPr id="5" name="TextBox 4"/>
          <p:cNvSpPr txBox="1"/>
          <p:nvPr/>
        </p:nvSpPr>
        <p:spPr>
          <a:xfrm>
            <a:off x="3581400" y="6019800"/>
            <a:ext cx="4572000" cy="369332"/>
          </a:xfrm>
          <a:prstGeom prst="rect">
            <a:avLst/>
          </a:prstGeom>
          <a:noFill/>
        </p:spPr>
        <p:txBody>
          <a:bodyPr wrap="square" rtlCol="0">
            <a:spAutoFit/>
          </a:bodyPr>
          <a:lstStyle/>
          <a:p>
            <a:r>
              <a:rPr lang="en-US" i="1" dirty="0" smtClean="0"/>
              <a:t>s. 16.413(1) Wisconsin Statutes</a:t>
            </a:r>
            <a:endParaRPr lang="en-US" i="1" dirty="0"/>
          </a:p>
        </p:txBody>
      </p:sp>
    </p:spTree>
    <p:extLst>
      <p:ext uri="{BB962C8B-B14F-4D97-AF65-F5344CB8AC3E}">
        <p14:creationId xmlns:p14="http://schemas.microsoft.com/office/powerpoint/2010/main" val="16062129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236</TotalTime>
  <Words>710</Words>
  <Application>Microsoft Office PowerPoint</Application>
  <PresentationFormat>On-screen Show (4:3)</PresentationFormat>
  <Paragraphs>162</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Concourse</vt:lpstr>
      <vt:lpstr>OpenBook Wisconsin</vt:lpstr>
      <vt:lpstr>Government Transparency</vt:lpstr>
      <vt:lpstr>Transparency in Wisconsin</vt:lpstr>
      <vt:lpstr>Requirements</vt:lpstr>
      <vt:lpstr>State Agency Contracts and Grants</vt:lpstr>
      <vt:lpstr>State Agency Expenditures for State Operations</vt:lpstr>
      <vt:lpstr>Website</vt:lpstr>
      <vt:lpstr>Definitions</vt:lpstr>
      <vt:lpstr>Definitions (cont.)</vt:lpstr>
      <vt:lpstr>Definitions (cont.)</vt:lpstr>
      <vt:lpstr>Approach</vt:lpstr>
      <vt:lpstr>Data - Expenditures</vt:lpstr>
      <vt:lpstr>Data - Payroll</vt:lpstr>
      <vt:lpstr>Data – Contracts and Grants</vt:lpstr>
      <vt:lpstr>Phased Approach – Phase 1</vt:lpstr>
      <vt:lpstr>Expenditures - Decisions</vt:lpstr>
      <vt:lpstr>Expenditures - Categories</vt:lpstr>
      <vt:lpstr>Redactions</vt:lpstr>
      <vt:lpstr>Transparency in the News</vt:lpstr>
      <vt:lpstr>U.S. Public Interest Research Group</vt:lpstr>
      <vt:lpstr>Following the Money - 2013</vt:lpstr>
      <vt:lpstr>January 2014</vt:lpstr>
      <vt:lpstr>March 2014</vt:lpstr>
      <vt:lpstr>OpenBook Wisconsin</vt:lpstr>
      <vt:lpstr>What is Next?</vt:lpstr>
      <vt:lpstr>Challenges</vt:lpstr>
      <vt:lpstr>Opportunities</vt:lpstr>
      <vt:lpstr>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Thornton</dc:creator>
  <cp:lastModifiedBy>Thornton, Scott - DOA</cp:lastModifiedBy>
  <cp:revision>55</cp:revision>
  <dcterms:created xsi:type="dcterms:W3CDTF">2015-11-11T02:07:32Z</dcterms:created>
  <dcterms:modified xsi:type="dcterms:W3CDTF">2015-11-12T20:07:18Z</dcterms:modified>
</cp:coreProperties>
</file>